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376" r:id="rId2"/>
    <p:sldId id="2431" r:id="rId3"/>
    <p:sldId id="1839" r:id="rId4"/>
    <p:sldId id="572" r:id="rId5"/>
    <p:sldId id="2432" r:id="rId6"/>
    <p:sldId id="1845" r:id="rId7"/>
    <p:sldId id="1847" r:id="rId8"/>
    <p:sldId id="2440" r:id="rId9"/>
    <p:sldId id="2433" r:id="rId10"/>
    <p:sldId id="2434" r:id="rId11"/>
    <p:sldId id="2439" r:id="rId12"/>
    <p:sldId id="2408" r:id="rId13"/>
    <p:sldId id="2437" r:id="rId14"/>
    <p:sldId id="243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2B161E-B0F6-F267-7E7E-006529B0D13D}" name="Manuel Alexander Guzman" initials="MG" userId="S::maguzman@mit.edu::b32cfe73-98b9-48c3-b506-19bb2209d2dc" providerId="AD"/>
  <p188:author id="{26FE8D2F-DC2E-C133-A6DD-EAE3CFAB241C}" name="Sarah Ingabire" initials="SI" userId="S::singabir@broadinstitute.org::838c9c45-a5d9-4c49-8193-9986a9900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485"/>
    <a:srgbClr val="CD5781"/>
    <a:srgbClr val="02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8"/>
    <p:restoredTop sz="86672"/>
  </p:normalViewPr>
  <p:slideViewPr>
    <p:cSldViewPr snapToGrid="0">
      <p:cViewPr varScale="1">
        <p:scale>
          <a:sx n="99" d="100"/>
          <a:sy n="99" d="100"/>
        </p:scale>
        <p:origin x="118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76BC-BD5A-264A-A336-010B771C7C89}"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941B4-9568-FE47-8F1B-23857D400BCA}" type="slidenum">
              <a:rPr lang="en-US" smtClean="0"/>
              <a:t>‹#›</a:t>
            </a:fld>
            <a:endParaRPr lang="en-US"/>
          </a:p>
        </p:txBody>
      </p:sp>
    </p:spTree>
    <p:extLst>
      <p:ext uri="{BB962C8B-B14F-4D97-AF65-F5344CB8AC3E}">
        <p14:creationId xmlns:p14="http://schemas.microsoft.com/office/powerpoint/2010/main" val="385337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dirty="0"/>
              <a:t>For each sample we will be calculating the concentration and loading 30,000 cells per hive to achieve the optimal recovery of 11,000 cells. In order to do this, we have to calculate how much of our sample we need to take to obtain 30,000 cells and fill the rest with in this case 0.04% BSA + PBS. </a:t>
            </a:r>
            <a:endParaRPr b="0"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47175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B3854"/>
                </a:solidFill>
                <a:effectLst/>
                <a:latin typeface="Helvetica" pitchFamily="2" charset="0"/>
              </a:rPr>
              <a:t>For this workflow, fixed samples are first hybridized with Probe Barcodes. Then using a microfluidic chip, the hybridized samples are then partitioned into nanoliter-scale Gel Beads-in-emulsion (GEMs). A pool of ~737,000 10x GEM Barcodes (also referred to as 10x Barcodes) is sampled separately to index the</a:t>
            </a:r>
          </a:p>
          <a:p>
            <a:r>
              <a:rPr lang="en-US" dirty="0">
                <a:solidFill>
                  <a:srgbClr val="2B3854"/>
                </a:solidFill>
                <a:effectLst/>
                <a:latin typeface="Helvetica" pitchFamily="2" charset="0"/>
              </a:rPr>
              <a:t>contents of each partition.</a:t>
            </a:r>
          </a:p>
          <a:p>
            <a:endParaRPr lang="en-US" dirty="0">
              <a:solidFill>
                <a:srgbClr val="2B3854"/>
              </a:solidFill>
              <a:effectLst/>
              <a:latin typeface="Helvetica" pitchFamily="2" charset="0"/>
            </a:endParaRPr>
          </a:p>
          <a:p>
            <a:r>
              <a:rPr lang="en-US" dirty="0">
                <a:solidFill>
                  <a:srgbClr val="2B3854"/>
                </a:solidFill>
                <a:effectLst/>
                <a:latin typeface="Helvetica" pitchFamily="2" charset="0"/>
              </a:rPr>
              <a:t>Inside the GEMs, probes are ligated and the 10x GEM Barcode is added, and all ligated probes within a GEM share a common 10x GEM Barcode. Barcoded and ligated probes are then pre-amplified in bulk, after which gene expression libraries are generated and sequenced. </a:t>
            </a:r>
          </a:p>
          <a:p>
            <a:endParaRPr lang="en-US" dirty="0">
              <a:solidFill>
                <a:srgbClr val="2B3854"/>
              </a:solidFill>
              <a:effectLst/>
              <a:latin typeface="Helvetica" pitchFamily="2" charset="0"/>
            </a:endParaRPr>
          </a:p>
          <a:p>
            <a:r>
              <a:rPr lang="en-US" dirty="0">
                <a:solidFill>
                  <a:srgbClr val="2B3854"/>
                </a:solidFill>
                <a:effectLst/>
                <a:latin typeface="Helvetica" pitchFamily="2" charset="0"/>
              </a:rPr>
              <a:t>Let’s go into a bit more detail as to what is happening in each step, starting with the hybridized probes. </a:t>
            </a:r>
          </a:p>
          <a:p>
            <a:endParaRPr lang="en-US" dirty="0">
              <a:solidFill>
                <a:srgbClr val="2B3854"/>
              </a:solidFill>
              <a:effectLst/>
              <a:latin typeface="Helvetica" pitchFamily="2" charset="0"/>
            </a:endParaRPr>
          </a:p>
          <a:p>
            <a:pPr algn="l">
              <a:buFont typeface="+mj-lt"/>
              <a:buNone/>
            </a:pPr>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12</a:t>
            </a:fld>
            <a:endParaRPr lang="en-US"/>
          </a:p>
        </p:txBody>
      </p:sp>
    </p:spTree>
    <p:extLst>
      <p:ext uri="{BB962C8B-B14F-4D97-AF65-F5344CB8AC3E}">
        <p14:creationId xmlns:p14="http://schemas.microsoft.com/office/powerpoint/2010/main" val="389061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taking advantage of a fixation protocol for processing our cells and nuclei. We spin down our cells/nuclei and treat them with a fixation buffer, which contains a mild detergent to help permeabilize the sample as well as formaldehyde which involves in cross-linking of proteins to preserve the biological state of our samples and prevent degradation.</a:t>
            </a:r>
          </a:p>
          <a:p>
            <a:r>
              <a:rPr lang="en-US" dirty="0"/>
              <a:t>IMPORTANT: Formaldehyde must be used under a fume hood with proper ventilation! </a:t>
            </a:r>
          </a:p>
          <a:p>
            <a:r>
              <a:rPr lang="en-US" dirty="0"/>
              <a:t>After fixation, we spin down again and replace with quenching buffer to inactivate the fixation as prolong fixation can very much affect sample quality. </a:t>
            </a:r>
          </a:p>
        </p:txBody>
      </p:sp>
      <p:sp>
        <p:nvSpPr>
          <p:cNvPr id="4" name="Slide Number Placeholder 3"/>
          <p:cNvSpPr>
            <a:spLocks noGrp="1"/>
          </p:cNvSpPr>
          <p:nvPr>
            <p:ph type="sldNum" sz="quarter" idx="5"/>
          </p:nvPr>
        </p:nvSpPr>
        <p:spPr/>
        <p:txBody>
          <a:bodyPr/>
          <a:lstStyle/>
          <a:p>
            <a:fld id="{CE3941B4-9568-FE47-8F1B-23857D400BCA}" type="slidenum">
              <a:rPr lang="en-US" smtClean="0"/>
              <a:t>13</a:t>
            </a:fld>
            <a:endParaRPr lang="en-US"/>
          </a:p>
        </p:txBody>
      </p:sp>
    </p:spTree>
    <p:extLst>
      <p:ext uri="{BB962C8B-B14F-4D97-AF65-F5344CB8AC3E}">
        <p14:creationId xmlns:p14="http://schemas.microsoft.com/office/powerpoint/2010/main" val="2505094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taking advantage of a fixation protocol for processing our cells and nuclei. We spin down our cells/nuclei and treat them with a fixation buffer, which contains a mild detergent to help permeabilize the sample as well as formaldehyde which involves in cross-linking of proteins to preserve the biological state of our samples and prevent degradation.</a:t>
            </a:r>
          </a:p>
          <a:p>
            <a:r>
              <a:rPr lang="en-US" dirty="0"/>
              <a:t>IMPORTANT: Formaldehyde must be used under a fume hood with proper ventilation! </a:t>
            </a:r>
          </a:p>
          <a:p>
            <a:r>
              <a:rPr lang="en-US" dirty="0"/>
              <a:t>After fixation, we spin down again and replace with quenching buffer to inactivate the fixation as prolong fixation can very much affect sample quality. </a:t>
            </a:r>
          </a:p>
        </p:txBody>
      </p:sp>
      <p:sp>
        <p:nvSpPr>
          <p:cNvPr id="4" name="Slide Number Placeholder 3"/>
          <p:cNvSpPr>
            <a:spLocks noGrp="1"/>
          </p:cNvSpPr>
          <p:nvPr>
            <p:ph type="sldNum" sz="quarter" idx="5"/>
          </p:nvPr>
        </p:nvSpPr>
        <p:spPr/>
        <p:txBody>
          <a:bodyPr/>
          <a:lstStyle/>
          <a:p>
            <a:fld id="{CE3941B4-9568-FE47-8F1B-23857D400BCA}" type="slidenum">
              <a:rPr lang="en-US" smtClean="0"/>
              <a:t>14</a:t>
            </a:fld>
            <a:endParaRPr lang="en-US"/>
          </a:p>
        </p:txBody>
      </p:sp>
    </p:spTree>
    <p:extLst>
      <p:ext uri="{BB962C8B-B14F-4D97-AF65-F5344CB8AC3E}">
        <p14:creationId xmlns:p14="http://schemas.microsoft.com/office/powerpoint/2010/main" val="295068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369588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cDNA product is subsequently amplified by PCR. The amplified whole transcriptome product is barcoded and </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tagmented</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67399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177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312394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bafbc517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0bafbc5172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9" name="Google Shape;639;g10bafbc5172_1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318254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For honeycomb today, we will be loading the HIVES to capture the poly-A transcripts of our nuclei and cell lines, and then we will go through a series of steps to seal the HIVE membranes, lyse the cells/nuclei, and recover the beads containing the transcripts for first strand synthesis. </a:t>
            </a: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85595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cDNA product is subsequently amplified by PCR. The amplified whole transcriptome product is barcoded and </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tagmented</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68452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cDNA product is subsequently amplified by PCR. The amplified whole transcriptome product is barcoded and </a:t>
            </a: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tagmented</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56953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7FC0-5728-12EC-4B6F-175F4CD3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503A47-12A2-6518-8F07-06BA37FD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D0EC-CAD1-194C-C839-412D83CC1F21}"/>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2EC071DE-588B-1862-AEEE-1A226CAE2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650B2-0FB0-5401-E868-4AB2E2757E94}"/>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95386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65A2-2062-F302-0B4C-B2DE881CC6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467DD-6D55-86F1-0325-48A8C357F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B80B3-B013-32C1-0714-B20A94E1A75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9EA66060-E507-AC65-94A6-76B8FCD51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DA3FB-3A2C-5BBE-E4DE-CC83978F874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52601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6F180-7DB7-9607-FADF-FFAD16B60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64AB8-6C2F-E2FD-4CA2-937839097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E302-F18D-CAD8-634E-B8DBF266E7B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BE3973C-2687-98D4-5291-286A0FE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53366-7034-0F6D-3789-82FA936118FC}"/>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39424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03146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ontent slide option 2">
  <p:cSld name="4_Content slide option 2">
    <p:spTree>
      <p:nvGrpSpPr>
        <p:cNvPr id="1" name="Shape 22"/>
        <p:cNvGrpSpPr/>
        <p:nvPr/>
      </p:nvGrpSpPr>
      <p:grpSpPr>
        <a:xfrm>
          <a:off x="0" y="0"/>
          <a:ext cx="0" cy="0"/>
          <a:chOff x="0" y="0"/>
          <a:chExt cx="0" cy="0"/>
        </a:xfrm>
      </p:grpSpPr>
      <p:pic>
        <p:nvPicPr>
          <p:cNvPr id="23" name="Google Shape;23;p8"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8"/>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5" name="Google Shape;25;p8"/>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26" name="Google Shape;26;p8" descr="Shalek_logo.jpg"/>
          <p:cNvPicPr preferRelativeResize="0"/>
          <p:nvPr/>
        </p:nvPicPr>
        <p:blipFill rotWithShape="1">
          <a:blip r:embed="rId3">
            <a:alphaModFix/>
          </a:blip>
          <a:srcRect/>
          <a:stretch/>
        </p:blipFill>
        <p:spPr>
          <a:xfrm>
            <a:off x="240146" y="6215643"/>
            <a:ext cx="1931735" cy="420172"/>
          </a:xfrm>
          <a:prstGeom prst="rect">
            <a:avLst/>
          </a:prstGeom>
          <a:noFill/>
          <a:ln>
            <a:noFill/>
          </a:ln>
        </p:spPr>
      </p:pic>
      <p:sp>
        <p:nvSpPr>
          <p:cNvPr id="27" name="Google Shape;27;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rgbClr val="185485"/>
                </a:solidFill>
              </a:defRPr>
            </a:lvl1pPr>
            <a:lvl2pPr lvl="1">
              <a:buNone/>
              <a:defRPr>
                <a:solidFill>
                  <a:srgbClr val="185485"/>
                </a:solidFill>
              </a:defRPr>
            </a:lvl2pPr>
            <a:lvl3pPr lvl="2">
              <a:buNone/>
              <a:defRPr>
                <a:solidFill>
                  <a:srgbClr val="185485"/>
                </a:solidFill>
              </a:defRPr>
            </a:lvl3pPr>
            <a:lvl4pPr lvl="3">
              <a:buNone/>
              <a:defRPr>
                <a:solidFill>
                  <a:srgbClr val="185485"/>
                </a:solidFill>
              </a:defRPr>
            </a:lvl4pPr>
            <a:lvl5pPr lvl="4">
              <a:buNone/>
              <a:defRPr>
                <a:solidFill>
                  <a:srgbClr val="185485"/>
                </a:solidFill>
              </a:defRPr>
            </a:lvl5pPr>
            <a:lvl6pPr lvl="5">
              <a:buNone/>
              <a:defRPr>
                <a:solidFill>
                  <a:srgbClr val="185485"/>
                </a:solidFill>
              </a:defRPr>
            </a:lvl6pPr>
            <a:lvl7pPr lvl="6">
              <a:buNone/>
              <a:defRPr>
                <a:solidFill>
                  <a:srgbClr val="185485"/>
                </a:solidFill>
              </a:defRPr>
            </a:lvl7pPr>
            <a:lvl8pPr lvl="7">
              <a:buNone/>
              <a:defRPr>
                <a:solidFill>
                  <a:srgbClr val="185485"/>
                </a:solidFill>
              </a:defRPr>
            </a:lvl8pPr>
            <a:lvl9pPr lvl="8">
              <a:buNone/>
              <a:defRPr>
                <a:solidFill>
                  <a:srgbClr val="185485"/>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9046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ontent slide option 2">
  <p:cSld name="4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015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93B-5B3C-CB97-3B37-8791D4AC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801E-D180-9BD4-0740-7806A617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C96-43EE-BE1E-8569-4CCE94950A28}"/>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AF3C734-E267-B11B-8E0A-4ECEFB1D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9BCCB-B70A-108A-F0E1-24CC31FE5078}"/>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28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1F97-82EF-E348-A944-1E2A2796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46BC9-9EFF-0578-3C86-34C4A9205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851E3-8395-6A36-E5DF-103BEB1AEDE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DE2001F3-6CE2-E394-2168-4C7DA867A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42CFA-BAA0-1134-3A1F-0F1F808C79C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16784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29E5-0924-9CDE-12DA-574DB3295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600CC-E4C0-AB56-D29D-53374FAB9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68774-D1E5-9F26-EA9C-CC8D3EA3A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1963D-17F8-CD03-F8A0-A66168DEBD34}"/>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A7C38A07-4B8D-C7B6-9C88-B9E6AF595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68DEA-FCC9-D8C0-C941-4BA56C5F580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93128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1F-04C1-3B37-020B-6D71FF9E2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1BD1-B861-A06C-BCDD-B966C1C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2FD33-825C-1D80-2058-3B9272481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D9C4B-DF20-29BA-CDCB-58B4C6CD7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1A39-8E86-2941-EDDB-FCF122D5E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DDA6-E84E-36DC-0AE5-D29C61147C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8" name="Footer Placeholder 7">
            <a:extLst>
              <a:ext uri="{FF2B5EF4-FFF2-40B4-BE49-F238E27FC236}">
                <a16:creationId xmlns:a16="http://schemas.microsoft.com/office/drawing/2014/main" id="{F3D227F5-B6EB-3CD6-5F3A-BA5E9C63B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1A296-2FCC-AB6F-97EE-A17CAD225CA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740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AE-D782-BD07-DEE4-60A177F7C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6316B-5392-CBC9-E672-79E37988D5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4" name="Footer Placeholder 3">
            <a:extLst>
              <a:ext uri="{FF2B5EF4-FFF2-40B4-BE49-F238E27FC236}">
                <a16:creationId xmlns:a16="http://schemas.microsoft.com/office/drawing/2014/main" id="{8BC9D4EE-A53C-3827-C903-026CA8704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FA07C-6F02-C8CB-0F00-BA225CBDAB8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577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665D-6DD6-F187-7681-5E0A84396DE9}"/>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3" name="Footer Placeholder 2">
            <a:extLst>
              <a:ext uri="{FF2B5EF4-FFF2-40B4-BE49-F238E27FC236}">
                <a16:creationId xmlns:a16="http://schemas.microsoft.com/office/drawing/2014/main" id="{F33F5F2C-45D5-D2B4-8468-A38F0FAE0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0DFF1-6486-2AE4-CD2B-582043A8C191}"/>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5355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EAA-9F9A-B262-6803-6B6C76CE8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BD969-DD43-3FE4-7AB3-9CFF8FEA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8D5B5-CE09-FE37-8B79-2DC2902A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E245D-059E-B5AC-110A-C2D60C9DBA0C}"/>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95C70EE8-8C44-D384-B7EC-67A44370E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B2F62-B98F-8F6E-D056-78AF5D7B1B1A}"/>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42844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95C-7502-0EF2-94A8-91AD2565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83BDDC-B503-BB28-9189-15F43FB1A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D31A2-0AE8-8968-D816-540CAF050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E6115-C33B-0308-156B-5E16981F20FF}"/>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1B19AC49-F788-1E53-70A0-57F237C56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EA436-26AE-588C-A2EB-D48006A31C0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431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1F5E-606C-93A8-D865-9F57810E2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8FA20-6441-4B8B-5459-6E6365FB3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98591-8801-CA25-826E-2C3D12AA9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C855E0B9-A1B0-F8E3-1D4A-2A723DA4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BF2FE6-7D8E-5DAC-0EB9-98C5EC0C9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17192-4AC1-DC41-860A-3F45DF8FE382}" type="slidenum">
              <a:rPr lang="en-US" smtClean="0"/>
              <a:t>‹#›</a:t>
            </a:fld>
            <a:endParaRPr lang="en-US"/>
          </a:p>
        </p:txBody>
      </p:sp>
    </p:spTree>
    <p:extLst>
      <p:ext uri="{BB962C8B-B14F-4D97-AF65-F5344CB8AC3E}">
        <p14:creationId xmlns:p14="http://schemas.microsoft.com/office/powerpoint/2010/main" val="95952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12-15,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2079291"/>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Workship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Day 1 Nuclei Isolation and Cell Loading</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Cell Loading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device&#10;&#10;Description automatically generated">
            <a:extLst>
              <a:ext uri="{FF2B5EF4-FFF2-40B4-BE49-F238E27FC236}">
                <a16:creationId xmlns:a16="http://schemas.microsoft.com/office/drawing/2014/main" id="{5877C7E3-10C4-08C5-8727-9646D58699EF}"/>
              </a:ext>
            </a:extLst>
          </p:cNvPr>
          <p:cNvPicPr>
            <a:picLocks noChangeAspect="1"/>
          </p:cNvPicPr>
          <p:nvPr/>
        </p:nvPicPr>
        <p:blipFill>
          <a:blip r:embed="rId4"/>
          <a:stretch>
            <a:fillRect/>
          </a:stretch>
        </p:blipFill>
        <p:spPr>
          <a:xfrm>
            <a:off x="4143704" y="1098549"/>
            <a:ext cx="4148958" cy="5149803"/>
          </a:xfrm>
          <a:prstGeom prst="rect">
            <a:avLst/>
          </a:prstGeom>
        </p:spPr>
      </p:pic>
      <p:pic>
        <p:nvPicPr>
          <p:cNvPr id="8" name="Picture 7" descr="A white text on an orange background&#10;&#10;Description automatically generated">
            <a:extLst>
              <a:ext uri="{FF2B5EF4-FFF2-40B4-BE49-F238E27FC236}">
                <a16:creationId xmlns:a16="http://schemas.microsoft.com/office/drawing/2014/main" id="{89DB8FE7-088F-4893-7A3C-C5A8EC13467F}"/>
              </a:ext>
            </a:extLst>
          </p:cNvPr>
          <p:cNvPicPr>
            <a:picLocks noChangeAspect="1"/>
          </p:cNvPicPr>
          <p:nvPr/>
        </p:nvPicPr>
        <p:blipFill>
          <a:blip r:embed="rId5"/>
          <a:stretch>
            <a:fillRect/>
          </a:stretch>
        </p:blipFill>
        <p:spPr>
          <a:xfrm>
            <a:off x="9565542" y="197257"/>
            <a:ext cx="2451100" cy="571500"/>
          </a:xfrm>
          <a:prstGeom prst="rect">
            <a:avLst/>
          </a:prstGeom>
        </p:spPr>
      </p:pic>
    </p:spTree>
    <p:extLst>
      <p:ext uri="{BB962C8B-B14F-4D97-AF65-F5344CB8AC3E}">
        <p14:creationId xmlns:p14="http://schemas.microsoft.com/office/powerpoint/2010/main" val="2110255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Cell Loading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test results&#10;&#10;Description automatically generated">
            <a:extLst>
              <a:ext uri="{FF2B5EF4-FFF2-40B4-BE49-F238E27FC236}">
                <a16:creationId xmlns:a16="http://schemas.microsoft.com/office/drawing/2014/main" id="{F1653A49-E2B8-96C6-EE75-9D9E34B83C57}"/>
              </a:ext>
            </a:extLst>
          </p:cNvPr>
          <p:cNvPicPr>
            <a:picLocks noChangeAspect="1"/>
          </p:cNvPicPr>
          <p:nvPr/>
        </p:nvPicPr>
        <p:blipFill>
          <a:blip r:embed="rId4"/>
          <a:stretch>
            <a:fillRect/>
          </a:stretch>
        </p:blipFill>
        <p:spPr>
          <a:xfrm>
            <a:off x="249254" y="1318832"/>
            <a:ext cx="6832925" cy="4220336"/>
          </a:xfrm>
          <a:prstGeom prst="rect">
            <a:avLst/>
          </a:prstGeom>
        </p:spPr>
      </p:pic>
      <p:pic>
        <p:nvPicPr>
          <p:cNvPr id="8" name="Picture 7" descr="A white text on an orange background&#10;&#10;Description automatically generated">
            <a:extLst>
              <a:ext uri="{FF2B5EF4-FFF2-40B4-BE49-F238E27FC236}">
                <a16:creationId xmlns:a16="http://schemas.microsoft.com/office/drawing/2014/main" id="{C2B3D3DD-2049-8C39-4183-B804AA8A7F66}"/>
              </a:ext>
            </a:extLst>
          </p:cNvPr>
          <p:cNvPicPr>
            <a:picLocks noChangeAspect="1"/>
          </p:cNvPicPr>
          <p:nvPr/>
        </p:nvPicPr>
        <p:blipFill>
          <a:blip r:embed="rId5"/>
          <a:stretch>
            <a:fillRect/>
          </a:stretch>
        </p:blipFill>
        <p:spPr>
          <a:xfrm>
            <a:off x="9565542" y="197257"/>
            <a:ext cx="2451100" cy="571500"/>
          </a:xfrm>
          <a:prstGeom prst="rect">
            <a:avLst/>
          </a:prstGeom>
        </p:spPr>
      </p:pic>
      <p:pic>
        <p:nvPicPr>
          <p:cNvPr id="10" name="Picture 9" descr="A table with numbers and symbols&#10;&#10;Description automatically generated">
            <a:extLst>
              <a:ext uri="{FF2B5EF4-FFF2-40B4-BE49-F238E27FC236}">
                <a16:creationId xmlns:a16="http://schemas.microsoft.com/office/drawing/2014/main" id="{232061EE-DEB9-CBEC-6018-88125657B243}"/>
              </a:ext>
            </a:extLst>
          </p:cNvPr>
          <p:cNvPicPr>
            <a:picLocks noChangeAspect="1"/>
          </p:cNvPicPr>
          <p:nvPr/>
        </p:nvPicPr>
        <p:blipFill>
          <a:blip r:embed="rId6"/>
          <a:stretch>
            <a:fillRect/>
          </a:stretch>
        </p:blipFill>
        <p:spPr>
          <a:xfrm>
            <a:off x="7005248" y="2238035"/>
            <a:ext cx="5162817" cy="2401310"/>
          </a:xfrm>
          <a:prstGeom prst="rect">
            <a:avLst/>
          </a:prstGeom>
        </p:spPr>
      </p:pic>
    </p:spTree>
    <p:extLst>
      <p:ext uri="{BB962C8B-B14F-4D97-AF65-F5344CB8AC3E}">
        <p14:creationId xmlns:p14="http://schemas.microsoft.com/office/powerpoint/2010/main" val="364519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0D3B0-03A0-E981-6303-CCBCA5B62874}"/>
              </a:ext>
            </a:extLst>
          </p:cNvPr>
          <p:cNvSpPr>
            <a:spLocks noGrp="1"/>
          </p:cNvSpPr>
          <p:nvPr>
            <p:ph type="title"/>
          </p:nvPr>
        </p:nvSpPr>
        <p:spPr>
          <a:xfrm>
            <a:off x="340764" y="180624"/>
            <a:ext cx="11241636" cy="733777"/>
          </a:xfrm>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10X Chromium Fixed RNA Profiling –Overview  </a:t>
            </a:r>
          </a:p>
        </p:txBody>
      </p:sp>
      <p:pic>
        <p:nvPicPr>
          <p:cNvPr id="4" name="Picture 3" descr="A diagram of a diagram of a laboratory&#10;&#10;Description automatically generated with medium confidence">
            <a:extLst>
              <a:ext uri="{FF2B5EF4-FFF2-40B4-BE49-F238E27FC236}">
                <a16:creationId xmlns:a16="http://schemas.microsoft.com/office/drawing/2014/main" id="{0901FCE6-27D5-0F54-8257-2D0CDF1F9078}"/>
              </a:ext>
            </a:extLst>
          </p:cNvPr>
          <p:cNvPicPr>
            <a:picLocks noChangeAspect="1"/>
          </p:cNvPicPr>
          <p:nvPr/>
        </p:nvPicPr>
        <p:blipFill>
          <a:blip r:embed="rId3"/>
          <a:stretch>
            <a:fillRect/>
          </a:stretch>
        </p:blipFill>
        <p:spPr>
          <a:xfrm>
            <a:off x="669337" y="1519505"/>
            <a:ext cx="10913063" cy="3440802"/>
          </a:xfrm>
          <a:prstGeom prst="rect">
            <a:avLst/>
          </a:prstGeom>
        </p:spPr>
      </p:pic>
      <p:pic>
        <p:nvPicPr>
          <p:cNvPr id="6" name="Picture 2" descr="Universidad de los Andes Online Courses | Coursera">
            <a:extLst>
              <a:ext uri="{FF2B5EF4-FFF2-40B4-BE49-F238E27FC236}">
                <a16:creationId xmlns:a16="http://schemas.microsoft.com/office/drawing/2014/main" id="{F5104AAA-D3F2-FB16-1D9A-9217400DD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21A93A76-3B6E-96D4-9A0F-2DC8365AE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CB88D402-80F2-9993-D267-9A0079730FE5}"/>
              </a:ext>
            </a:extLst>
          </p:cNvPr>
          <p:cNvPicPr>
            <a:picLocks noChangeAspect="1"/>
          </p:cNvPicPr>
          <p:nvPr/>
        </p:nvPicPr>
        <p:blipFill>
          <a:blip r:embed="rId6"/>
          <a:stretch>
            <a:fillRect/>
          </a:stretch>
        </p:blipFill>
        <p:spPr>
          <a:xfrm>
            <a:off x="3059140" y="5944615"/>
            <a:ext cx="2464231" cy="710336"/>
          </a:xfrm>
          <a:prstGeom prst="rect">
            <a:avLst/>
          </a:prstGeom>
        </p:spPr>
      </p:pic>
      <p:sp>
        <p:nvSpPr>
          <p:cNvPr id="2" name="Right Brace 1">
            <a:extLst>
              <a:ext uri="{FF2B5EF4-FFF2-40B4-BE49-F238E27FC236}">
                <a16:creationId xmlns:a16="http://schemas.microsoft.com/office/drawing/2014/main" id="{BEA47449-8111-5583-C752-CA5ECE9AC4AB}"/>
              </a:ext>
            </a:extLst>
          </p:cNvPr>
          <p:cNvSpPr/>
          <p:nvPr/>
        </p:nvSpPr>
        <p:spPr>
          <a:xfrm rot="5400000">
            <a:off x="1698977" y="4421159"/>
            <a:ext cx="438322" cy="1103585"/>
          </a:xfrm>
          <a:prstGeom prst="rightBrace">
            <a:avLst/>
          </a:prstGeom>
          <a:ln w="28575">
            <a:solidFill>
              <a:srgbClr val="1754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5" name="Right Brace 4">
            <a:extLst>
              <a:ext uri="{FF2B5EF4-FFF2-40B4-BE49-F238E27FC236}">
                <a16:creationId xmlns:a16="http://schemas.microsoft.com/office/drawing/2014/main" id="{62471704-4670-9832-E95A-8B8232007EE6}"/>
              </a:ext>
            </a:extLst>
          </p:cNvPr>
          <p:cNvSpPr/>
          <p:nvPr/>
        </p:nvSpPr>
        <p:spPr>
          <a:xfrm rot="5400000">
            <a:off x="4012914" y="3895172"/>
            <a:ext cx="438324" cy="2130274"/>
          </a:xfrm>
          <a:prstGeom prst="rightBrace">
            <a:avLst/>
          </a:prstGeom>
          <a:ln w="28575">
            <a:solidFill>
              <a:srgbClr val="1754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83501B93-6E10-D1BF-5A12-F1F1D996227F}"/>
              </a:ext>
            </a:extLst>
          </p:cNvPr>
          <p:cNvSpPr/>
          <p:nvPr/>
        </p:nvSpPr>
        <p:spPr>
          <a:xfrm rot="5400000">
            <a:off x="6865918" y="3836810"/>
            <a:ext cx="438324" cy="2246997"/>
          </a:xfrm>
          <a:prstGeom prst="rightBrace">
            <a:avLst/>
          </a:prstGeom>
          <a:ln w="28575">
            <a:solidFill>
              <a:srgbClr val="1754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BF892-68C9-C49F-52E9-E22479D2D1B1}"/>
              </a:ext>
            </a:extLst>
          </p:cNvPr>
          <p:cNvSpPr txBox="1"/>
          <p:nvPr/>
        </p:nvSpPr>
        <p:spPr>
          <a:xfrm>
            <a:off x="1554650" y="5249243"/>
            <a:ext cx="800219" cy="369332"/>
          </a:xfrm>
          <a:prstGeom prst="rect">
            <a:avLst/>
          </a:prstGeom>
          <a:noFill/>
        </p:spPr>
        <p:txBody>
          <a:bodyPr wrap="none" rtlCol="0">
            <a:spAutoFit/>
          </a:bodyPr>
          <a:lstStyle/>
          <a:p>
            <a:r>
              <a:rPr lang="en-US" b="1" dirty="0">
                <a:solidFill>
                  <a:srgbClr val="175485"/>
                </a:solidFill>
                <a:latin typeface="Arial" panose="020B0604020202020204" pitchFamily="34" charset="0"/>
                <a:cs typeface="Arial" panose="020B0604020202020204" pitchFamily="34" charset="0"/>
              </a:rPr>
              <a:t>Day 1</a:t>
            </a:r>
          </a:p>
        </p:txBody>
      </p:sp>
      <p:sp>
        <p:nvSpPr>
          <p:cNvPr id="12" name="TextBox 11">
            <a:extLst>
              <a:ext uri="{FF2B5EF4-FFF2-40B4-BE49-F238E27FC236}">
                <a16:creationId xmlns:a16="http://schemas.microsoft.com/office/drawing/2014/main" id="{C66C995E-E212-439A-EDCA-288BF024D219}"/>
              </a:ext>
            </a:extLst>
          </p:cNvPr>
          <p:cNvSpPr txBox="1"/>
          <p:nvPr/>
        </p:nvSpPr>
        <p:spPr>
          <a:xfrm>
            <a:off x="3838378" y="5249243"/>
            <a:ext cx="787395" cy="369332"/>
          </a:xfrm>
          <a:prstGeom prst="rect">
            <a:avLst/>
          </a:prstGeom>
          <a:noFill/>
        </p:spPr>
        <p:txBody>
          <a:bodyPr wrap="none" rtlCol="0">
            <a:spAutoFit/>
          </a:bodyPr>
          <a:lstStyle/>
          <a:p>
            <a:r>
              <a:rPr lang="en-US" dirty="0">
                <a:solidFill>
                  <a:srgbClr val="175485"/>
                </a:solidFill>
                <a:latin typeface="Arial" panose="020B0604020202020204" pitchFamily="34" charset="0"/>
                <a:cs typeface="Arial" panose="020B0604020202020204" pitchFamily="34" charset="0"/>
              </a:rPr>
              <a:t>Day 2</a:t>
            </a:r>
          </a:p>
        </p:txBody>
      </p:sp>
      <p:sp>
        <p:nvSpPr>
          <p:cNvPr id="13" name="TextBox 12">
            <a:extLst>
              <a:ext uri="{FF2B5EF4-FFF2-40B4-BE49-F238E27FC236}">
                <a16:creationId xmlns:a16="http://schemas.microsoft.com/office/drawing/2014/main" id="{8F28EB50-61B7-00DC-6013-D34CED710D95}"/>
              </a:ext>
            </a:extLst>
          </p:cNvPr>
          <p:cNvSpPr txBox="1"/>
          <p:nvPr/>
        </p:nvSpPr>
        <p:spPr>
          <a:xfrm>
            <a:off x="6486198" y="5246504"/>
            <a:ext cx="1197764" cy="369332"/>
          </a:xfrm>
          <a:prstGeom prst="rect">
            <a:avLst/>
          </a:prstGeom>
          <a:noFill/>
        </p:spPr>
        <p:txBody>
          <a:bodyPr wrap="none" rtlCol="0">
            <a:spAutoFit/>
          </a:bodyPr>
          <a:lstStyle/>
          <a:p>
            <a:r>
              <a:rPr lang="en-US" dirty="0">
                <a:solidFill>
                  <a:srgbClr val="175485"/>
                </a:solidFill>
                <a:latin typeface="Arial" panose="020B0604020202020204" pitchFamily="34" charset="0"/>
                <a:cs typeface="Arial" panose="020B0604020202020204" pitchFamily="34" charset="0"/>
              </a:rPr>
              <a:t>Day 3 &amp; 4</a:t>
            </a:r>
          </a:p>
        </p:txBody>
      </p:sp>
      <p:pic>
        <p:nvPicPr>
          <p:cNvPr id="15" name="Picture 14" descr="A logo with colorful letters&#10;&#10;Description automatically generated with medium confidence">
            <a:extLst>
              <a:ext uri="{FF2B5EF4-FFF2-40B4-BE49-F238E27FC236}">
                <a16:creationId xmlns:a16="http://schemas.microsoft.com/office/drawing/2014/main" id="{974A57CD-561D-12CF-0A61-D4BBC8C635E6}"/>
              </a:ext>
            </a:extLst>
          </p:cNvPr>
          <p:cNvPicPr>
            <a:picLocks noChangeAspect="1"/>
          </p:cNvPicPr>
          <p:nvPr/>
        </p:nvPicPr>
        <p:blipFill>
          <a:blip r:embed="rId7"/>
          <a:stretch>
            <a:fillRect/>
          </a:stretch>
        </p:blipFill>
        <p:spPr>
          <a:xfrm>
            <a:off x="9792984" y="117885"/>
            <a:ext cx="2392374" cy="733777"/>
          </a:xfrm>
          <a:prstGeom prst="rect">
            <a:avLst/>
          </a:prstGeom>
        </p:spPr>
      </p:pic>
    </p:spTree>
    <p:extLst>
      <p:ext uri="{BB962C8B-B14F-4D97-AF65-F5344CB8AC3E}">
        <p14:creationId xmlns:p14="http://schemas.microsoft.com/office/powerpoint/2010/main" val="2671256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10X Fixing Cells and Nuclei</a:t>
            </a:r>
            <a:endParaRPr dirty="0">
              <a:solidFill>
                <a:srgbClr val="020056"/>
              </a:solidFill>
            </a:endParaRPr>
          </a:p>
        </p:txBody>
      </p:sp>
      <p:pic>
        <p:nvPicPr>
          <p:cNvPr id="2" name="Picture 1" descr="A screenshot of a computer&#10;&#10;Description automatically generated">
            <a:extLst>
              <a:ext uri="{FF2B5EF4-FFF2-40B4-BE49-F238E27FC236}">
                <a16:creationId xmlns:a16="http://schemas.microsoft.com/office/drawing/2014/main" id="{47FDD3FD-483E-69B1-834E-CB2BBD302502}"/>
              </a:ext>
            </a:extLst>
          </p:cNvPr>
          <p:cNvPicPr>
            <a:picLocks noChangeAspect="1"/>
          </p:cNvPicPr>
          <p:nvPr/>
        </p:nvPicPr>
        <p:blipFill>
          <a:blip r:embed="rId3"/>
          <a:stretch>
            <a:fillRect/>
          </a:stretch>
        </p:blipFill>
        <p:spPr>
          <a:xfrm>
            <a:off x="1528789" y="1266939"/>
            <a:ext cx="9304566" cy="4387728"/>
          </a:xfrm>
          <a:prstGeom prst="rect">
            <a:avLst/>
          </a:prstGeom>
        </p:spPr>
      </p:pic>
      <p:sp>
        <p:nvSpPr>
          <p:cNvPr id="3" name="Oval Callout 2">
            <a:extLst>
              <a:ext uri="{FF2B5EF4-FFF2-40B4-BE49-F238E27FC236}">
                <a16:creationId xmlns:a16="http://schemas.microsoft.com/office/drawing/2014/main" id="{0A4D6EEF-5E8D-079D-B621-FFD2A2346D1E}"/>
              </a:ext>
            </a:extLst>
          </p:cNvPr>
          <p:cNvSpPr/>
          <p:nvPr/>
        </p:nvSpPr>
        <p:spPr>
          <a:xfrm>
            <a:off x="4616067" y="1266939"/>
            <a:ext cx="2016087" cy="848297"/>
          </a:xfrm>
          <a:prstGeom prst="wedgeEllipseCallout">
            <a:avLst/>
          </a:prstGeom>
          <a:solidFill>
            <a:schemeClr val="bg1"/>
          </a:solidFill>
          <a:ln w="28575">
            <a:solidFill>
              <a:srgbClr val="0200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Contains formaldehyde!</a:t>
            </a:r>
          </a:p>
        </p:txBody>
      </p:sp>
      <p:sp>
        <p:nvSpPr>
          <p:cNvPr id="5" name="TextBox 4">
            <a:extLst>
              <a:ext uri="{FF2B5EF4-FFF2-40B4-BE49-F238E27FC236}">
                <a16:creationId xmlns:a16="http://schemas.microsoft.com/office/drawing/2014/main" id="{D7050B43-AC4B-0A7E-DC75-58056468D10C}"/>
              </a:ext>
            </a:extLst>
          </p:cNvPr>
          <p:cNvSpPr txBox="1"/>
          <p:nvPr/>
        </p:nvSpPr>
        <p:spPr>
          <a:xfrm>
            <a:off x="3141842" y="5570715"/>
            <a:ext cx="6078459" cy="461665"/>
          </a:xfrm>
          <a:prstGeom prst="rect">
            <a:avLst/>
          </a:prstGeom>
          <a:noFill/>
        </p:spPr>
        <p:txBody>
          <a:bodyPr wrap="none" rtlCol="0">
            <a:spAutoFit/>
          </a:bodyPr>
          <a:lstStyle/>
          <a:p>
            <a:r>
              <a:rPr lang="en-US" sz="1200" i="1" dirty="0">
                <a:solidFill>
                  <a:srgbClr val="105191"/>
                </a:solidFill>
                <a:effectLst/>
                <a:latin typeface="Arial" panose="020B0604020202020204" pitchFamily="34" charset="0"/>
                <a:cs typeface="Arial" panose="020B0604020202020204" pitchFamily="34" charset="0"/>
              </a:rPr>
              <a:t>Demonstrated Protocol | Fixation of Cells &amp; Nuclei for Chromium Fixed RNA Profiling</a:t>
            </a:r>
          </a:p>
          <a:p>
            <a:endParaRPr lang="en-US" sz="1200" i="1" dirty="0">
              <a:latin typeface="Arial" panose="020B0604020202020204" pitchFamily="34" charset="0"/>
              <a:cs typeface="Arial" panose="020B0604020202020204" pitchFamily="34" charset="0"/>
            </a:endParaRPr>
          </a:p>
        </p:txBody>
      </p:sp>
      <p:pic>
        <p:nvPicPr>
          <p:cNvPr id="9" name="Picture 2" descr="Universidad de los Andes Online Courses | Coursera">
            <a:extLst>
              <a:ext uri="{FF2B5EF4-FFF2-40B4-BE49-F238E27FC236}">
                <a16:creationId xmlns:a16="http://schemas.microsoft.com/office/drawing/2014/main" id="{204BEE32-D4E7-C8C7-EC27-B186D9E95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369168"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9E35CD6E-0880-54B1-CEAF-5E361481C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666" y="5995038"/>
            <a:ext cx="2682024" cy="76222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E6CF8763-5FE2-5251-BBA0-60B94DD6A888}"/>
              </a:ext>
            </a:extLst>
          </p:cNvPr>
          <p:cNvPicPr>
            <a:picLocks noChangeAspect="1"/>
          </p:cNvPicPr>
          <p:nvPr/>
        </p:nvPicPr>
        <p:blipFill>
          <a:blip r:embed="rId6"/>
          <a:stretch>
            <a:fillRect/>
          </a:stretch>
        </p:blipFill>
        <p:spPr>
          <a:xfrm>
            <a:off x="2635324" y="5944615"/>
            <a:ext cx="2464231" cy="710336"/>
          </a:xfrm>
          <a:prstGeom prst="rect">
            <a:avLst/>
          </a:prstGeom>
        </p:spPr>
      </p:pic>
      <p:cxnSp>
        <p:nvCxnSpPr>
          <p:cNvPr id="6" name="Straight Arrow Connector 5">
            <a:extLst>
              <a:ext uri="{FF2B5EF4-FFF2-40B4-BE49-F238E27FC236}">
                <a16:creationId xmlns:a16="http://schemas.microsoft.com/office/drawing/2014/main" id="{C6EC2EAB-81FE-13CE-4910-284243A69967}"/>
              </a:ext>
            </a:extLst>
          </p:cNvPr>
          <p:cNvCxnSpPr/>
          <p:nvPr/>
        </p:nvCxnSpPr>
        <p:spPr>
          <a:xfrm>
            <a:off x="211015" y="2593731"/>
            <a:ext cx="131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EAA6BD-A735-697C-7D79-1CE3D2DCB664}"/>
              </a:ext>
            </a:extLst>
          </p:cNvPr>
          <p:cNvSpPr txBox="1"/>
          <p:nvPr/>
        </p:nvSpPr>
        <p:spPr>
          <a:xfrm>
            <a:off x="0" y="2224399"/>
            <a:ext cx="199445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Post nuclei isolation</a:t>
            </a:r>
          </a:p>
        </p:txBody>
      </p:sp>
      <p:pic>
        <p:nvPicPr>
          <p:cNvPr id="14" name="Picture 13" descr="A logo with colorful letters&#10;&#10;Description automatically generated with medium confidence">
            <a:extLst>
              <a:ext uri="{FF2B5EF4-FFF2-40B4-BE49-F238E27FC236}">
                <a16:creationId xmlns:a16="http://schemas.microsoft.com/office/drawing/2014/main" id="{A842CE9D-5D9E-D42A-2C8B-8274E543367C}"/>
              </a:ext>
            </a:extLst>
          </p:cNvPr>
          <p:cNvPicPr>
            <a:picLocks noChangeAspect="1"/>
          </p:cNvPicPr>
          <p:nvPr/>
        </p:nvPicPr>
        <p:blipFill>
          <a:blip r:embed="rId7"/>
          <a:stretch>
            <a:fillRect/>
          </a:stretch>
        </p:blipFill>
        <p:spPr>
          <a:xfrm>
            <a:off x="9637168" y="127360"/>
            <a:ext cx="2392374" cy="733777"/>
          </a:xfrm>
          <a:prstGeom prst="rect">
            <a:avLst/>
          </a:prstGeom>
        </p:spPr>
      </p:pic>
    </p:spTree>
    <p:extLst>
      <p:ext uri="{BB962C8B-B14F-4D97-AF65-F5344CB8AC3E}">
        <p14:creationId xmlns:p14="http://schemas.microsoft.com/office/powerpoint/2010/main" val="1060054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10X Fixing Cells and Nuclei</a:t>
            </a:r>
            <a:endParaRPr dirty="0">
              <a:solidFill>
                <a:srgbClr val="020056"/>
              </a:solidFill>
            </a:endParaRPr>
          </a:p>
        </p:txBody>
      </p:sp>
      <p:pic>
        <p:nvPicPr>
          <p:cNvPr id="2" name="Picture 1" descr="A screenshot of a computer&#10;&#10;Description automatically generated">
            <a:extLst>
              <a:ext uri="{FF2B5EF4-FFF2-40B4-BE49-F238E27FC236}">
                <a16:creationId xmlns:a16="http://schemas.microsoft.com/office/drawing/2014/main" id="{47FDD3FD-483E-69B1-834E-CB2BBD302502}"/>
              </a:ext>
            </a:extLst>
          </p:cNvPr>
          <p:cNvPicPr>
            <a:picLocks noChangeAspect="1"/>
          </p:cNvPicPr>
          <p:nvPr/>
        </p:nvPicPr>
        <p:blipFill>
          <a:blip r:embed="rId3"/>
          <a:stretch>
            <a:fillRect/>
          </a:stretch>
        </p:blipFill>
        <p:spPr>
          <a:xfrm>
            <a:off x="1528789" y="1266939"/>
            <a:ext cx="9304566" cy="4387728"/>
          </a:xfrm>
          <a:prstGeom prst="rect">
            <a:avLst/>
          </a:prstGeom>
        </p:spPr>
      </p:pic>
      <p:sp>
        <p:nvSpPr>
          <p:cNvPr id="5" name="TextBox 4">
            <a:extLst>
              <a:ext uri="{FF2B5EF4-FFF2-40B4-BE49-F238E27FC236}">
                <a16:creationId xmlns:a16="http://schemas.microsoft.com/office/drawing/2014/main" id="{D7050B43-AC4B-0A7E-DC75-58056468D10C}"/>
              </a:ext>
            </a:extLst>
          </p:cNvPr>
          <p:cNvSpPr txBox="1"/>
          <p:nvPr/>
        </p:nvSpPr>
        <p:spPr>
          <a:xfrm>
            <a:off x="3141842" y="5570715"/>
            <a:ext cx="6078459" cy="461665"/>
          </a:xfrm>
          <a:prstGeom prst="rect">
            <a:avLst/>
          </a:prstGeom>
          <a:noFill/>
        </p:spPr>
        <p:txBody>
          <a:bodyPr wrap="none" rtlCol="0">
            <a:spAutoFit/>
          </a:bodyPr>
          <a:lstStyle/>
          <a:p>
            <a:r>
              <a:rPr lang="en-US" sz="1200" i="1" dirty="0">
                <a:solidFill>
                  <a:srgbClr val="105191"/>
                </a:solidFill>
                <a:effectLst/>
                <a:latin typeface="Arial" panose="020B0604020202020204" pitchFamily="34" charset="0"/>
                <a:cs typeface="Arial" panose="020B0604020202020204" pitchFamily="34" charset="0"/>
              </a:rPr>
              <a:t>Demonstrated Protocol | Fixation of Cells &amp; Nuclei for Chromium Fixed RNA Profiling</a:t>
            </a:r>
          </a:p>
          <a:p>
            <a:endParaRPr lang="en-US" sz="1200" i="1" dirty="0">
              <a:latin typeface="Arial" panose="020B0604020202020204" pitchFamily="34" charset="0"/>
              <a:cs typeface="Arial" panose="020B0604020202020204" pitchFamily="34" charset="0"/>
            </a:endParaRPr>
          </a:p>
        </p:txBody>
      </p:sp>
      <p:pic>
        <p:nvPicPr>
          <p:cNvPr id="9" name="Picture 2" descr="Universidad de los Andes Online Courses | Coursera">
            <a:extLst>
              <a:ext uri="{FF2B5EF4-FFF2-40B4-BE49-F238E27FC236}">
                <a16:creationId xmlns:a16="http://schemas.microsoft.com/office/drawing/2014/main" id="{204BEE32-D4E7-C8C7-EC27-B186D9E95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369168"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9E35CD6E-0880-54B1-CEAF-5E361481C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666" y="5995038"/>
            <a:ext cx="2682024" cy="76222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E6CF8763-5FE2-5251-BBA0-60B94DD6A888}"/>
              </a:ext>
            </a:extLst>
          </p:cNvPr>
          <p:cNvPicPr>
            <a:picLocks noChangeAspect="1"/>
          </p:cNvPicPr>
          <p:nvPr/>
        </p:nvPicPr>
        <p:blipFill>
          <a:blip r:embed="rId6"/>
          <a:stretch>
            <a:fillRect/>
          </a:stretch>
        </p:blipFill>
        <p:spPr>
          <a:xfrm>
            <a:off x="2635324" y="5944615"/>
            <a:ext cx="2464231" cy="710336"/>
          </a:xfrm>
          <a:prstGeom prst="rect">
            <a:avLst/>
          </a:prstGeom>
        </p:spPr>
      </p:pic>
      <p:cxnSp>
        <p:nvCxnSpPr>
          <p:cNvPr id="6" name="Straight Arrow Connector 5">
            <a:extLst>
              <a:ext uri="{FF2B5EF4-FFF2-40B4-BE49-F238E27FC236}">
                <a16:creationId xmlns:a16="http://schemas.microsoft.com/office/drawing/2014/main" id="{C6EC2EAB-81FE-13CE-4910-284243A69967}"/>
              </a:ext>
            </a:extLst>
          </p:cNvPr>
          <p:cNvCxnSpPr/>
          <p:nvPr/>
        </p:nvCxnSpPr>
        <p:spPr>
          <a:xfrm>
            <a:off x="211015" y="2593731"/>
            <a:ext cx="131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EAA6BD-A735-697C-7D79-1CE3D2DCB664}"/>
              </a:ext>
            </a:extLst>
          </p:cNvPr>
          <p:cNvSpPr txBox="1"/>
          <p:nvPr/>
        </p:nvSpPr>
        <p:spPr>
          <a:xfrm>
            <a:off x="0" y="2224399"/>
            <a:ext cx="199445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Post nuclei isolation</a:t>
            </a:r>
          </a:p>
        </p:txBody>
      </p:sp>
      <p:sp>
        <p:nvSpPr>
          <p:cNvPr id="13" name="Rounded Rectangle 12">
            <a:extLst>
              <a:ext uri="{FF2B5EF4-FFF2-40B4-BE49-F238E27FC236}">
                <a16:creationId xmlns:a16="http://schemas.microsoft.com/office/drawing/2014/main" id="{642591DA-2B78-330C-0B47-DEA17145746B}"/>
              </a:ext>
            </a:extLst>
          </p:cNvPr>
          <p:cNvSpPr/>
          <p:nvPr/>
        </p:nvSpPr>
        <p:spPr>
          <a:xfrm>
            <a:off x="1776046" y="1872762"/>
            <a:ext cx="5996354" cy="1485900"/>
          </a:xfrm>
          <a:prstGeom prst="roundRect">
            <a:avLst/>
          </a:prstGeom>
          <a:solidFill>
            <a:srgbClr val="175485">
              <a:alpha val="3761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D3E669-C7FB-07B3-F745-553AB036B7BD}"/>
              </a:ext>
            </a:extLst>
          </p:cNvPr>
          <p:cNvSpPr txBox="1"/>
          <p:nvPr/>
        </p:nvSpPr>
        <p:spPr>
          <a:xfrm>
            <a:off x="6910753" y="1855067"/>
            <a:ext cx="719108" cy="369332"/>
          </a:xfrm>
          <a:prstGeom prst="rect">
            <a:avLst/>
          </a:prstGeom>
          <a:noFill/>
        </p:spPr>
        <p:txBody>
          <a:bodyPr wrap="none" rtlCol="0">
            <a:spAutoFit/>
          </a:bodyPr>
          <a:lstStyle/>
          <a:p>
            <a:r>
              <a:rPr lang="en-US" b="1" dirty="0"/>
              <a:t>Day 1</a:t>
            </a:r>
          </a:p>
        </p:txBody>
      </p:sp>
      <p:sp>
        <p:nvSpPr>
          <p:cNvPr id="12" name="Rounded Rectangle 11">
            <a:extLst>
              <a:ext uri="{FF2B5EF4-FFF2-40B4-BE49-F238E27FC236}">
                <a16:creationId xmlns:a16="http://schemas.microsoft.com/office/drawing/2014/main" id="{B7E762B6-FDAB-9F23-945D-D9FC900B0B15}"/>
              </a:ext>
            </a:extLst>
          </p:cNvPr>
          <p:cNvSpPr/>
          <p:nvPr/>
        </p:nvSpPr>
        <p:spPr>
          <a:xfrm>
            <a:off x="7906448" y="1855067"/>
            <a:ext cx="2756763" cy="1485900"/>
          </a:xfrm>
          <a:prstGeom prst="roundRect">
            <a:avLst/>
          </a:prstGeom>
          <a:solidFill>
            <a:schemeClr val="accent6">
              <a:lumMod val="60000"/>
              <a:lumOff val="40000"/>
              <a:alpha val="376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FB39FB8-F7ED-DA4D-CB85-D7AAED9F4DA0}"/>
              </a:ext>
            </a:extLst>
          </p:cNvPr>
          <p:cNvSpPr/>
          <p:nvPr/>
        </p:nvSpPr>
        <p:spPr>
          <a:xfrm>
            <a:off x="1763460" y="3614673"/>
            <a:ext cx="7354163" cy="1787651"/>
          </a:xfrm>
          <a:prstGeom prst="roundRect">
            <a:avLst/>
          </a:prstGeom>
          <a:solidFill>
            <a:schemeClr val="accent6">
              <a:lumMod val="60000"/>
              <a:lumOff val="40000"/>
              <a:alpha val="3761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276010-04C9-5D34-3CBB-9E52B0E07DA5}"/>
              </a:ext>
            </a:extLst>
          </p:cNvPr>
          <p:cNvSpPr txBox="1"/>
          <p:nvPr/>
        </p:nvSpPr>
        <p:spPr>
          <a:xfrm>
            <a:off x="8860747" y="1844091"/>
            <a:ext cx="719108" cy="369332"/>
          </a:xfrm>
          <a:prstGeom prst="rect">
            <a:avLst/>
          </a:prstGeom>
          <a:noFill/>
        </p:spPr>
        <p:txBody>
          <a:bodyPr wrap="none" rtlCol="0">
            <a:spAutoFit/>
          </a:bodyPr>
          <a:lstStyle/>
          <a:p>
            <a:r>
              <a:rPr lang="en-US" b="1" dirty="0"/>
              <a:t>Day 2</a:t>
            </a:r>
          </a:p>
        </p:txBody>
      </p:sp>
      <p:pic>
        <p:nvPicPr>
          <p:cNvPr id="17" name="Picture 16" descr="A logo with colorful letters&#10;&#10;Description automatically generated with medium confidence">
            <a:extLst>
              <a:ext uri="{FF2B5EF4-FFF2-40B4-BE49-F238E27FC236}">
                <a16:creationId xmlns:a16="http://schemas.microsoft.com/office/drawing/2014/main" id="{60BBC211-16B2-81B3-0524-886BD9CE36DB}"/>
              </a:ext>
            </a:extLst>
          </p:cNvPr>
          <p:cNvPicPr>
            <a:picLocks noChangeAspect="1"/>
          </p:cNvPicPr>
          <p:nvPr/>
        </p:nvPicPr>
        <p:blipFill>
          <a:blip r:embed="rId7"/>
          <a:stretch>
            <a:fillRect/>
          </a:stretch>
        </p:blipFill>
        <p:spPr>
          <a:xfrm>
            <a:off x="9637168" y="127360"/>
            <a:ext cx="2392374" cy="733777"/>
          </a:xfrm>
          <a:prstGeom prst="rect">
            <a:avLst/>
          </a:prstGeom>
        </p:spPr>
      </p:pic>
    </p:spTree>
    <p:extLst>
      <p:ext uri="{BB962C8B-B14F-4D97-AF65-F5344CB8AC3E}">
        <p14:creationId xmlns:p14="http://schemas.microsoft.com/office/powerpoint/2010/main" val="1955137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Objectives for Today</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313E61-A44A-6CF7-54C1-9F028AA57A96}"/>
              </a:ext>
            </a:extLst>
          </p:cNvPr>
          <p:cNvSpPr txBox="1"/>
          <p:nvPr/>
        </p:nvSpPr>
        <p:spPr>
          <a:xfrm>
            <a:off x="3061932" y="1749847"/>
            <a:ext cx="7298626" cy="923330"/>
          </a:xfrm>
          <a:prstGeom prst="rect">
            <a:avLst/>
          </a:prstGeom>
          <a:noFill/>
        </p:spPr>
        <p:txBody>
          <a:bodyPr wrap="square" rtlCol="0">
            <a:spAutoFit/>
          </a:bodyPr>
          <a:lstStyle/>
          <a:p>
            <a:pPr marL="285750" indent="-285750">
              <a:buFont typeface="Wingdings" pitchFamily="2" charset="2"/>
              <a:buChar char="ü"/>
            </a:pPr>
            <a:r>
              <a:rPr lang="en-US" dirty="0">
                <a:solidFill>
                  <a:srgbClr val="175485"/>
                </a:solidFill>
              </a:rPr>
              <a:t>Dissociate frozen skin tissue in single nuclei suspension</a:t>
            </a:r>
          </a:p>
          <a:p>
            <a:pPr marL="285750" indent="-285750">
              <a:buFont typeface="Wingdings" pitchFamily="2" charset="2"/>
              <a:buChar char="ü"/>
            </a:pPr>
            <a:r>
              <a:rPr lang="en-US" dirty="0">
                <a:solidFill>
                  <a:srgbClr val="175485"/>
                </a:solidFill>
              </a:rPr>
              <a:t>Count nuclei suspensions via a hemocytometer</a:t>
            </a:r>
          </a:p>
          <a:p>
            <a:pPr marL="285750" indent="-285750">
              <a:buFont typeface="Wingdings" pitchFamily="2" charset="2"/>
              <a:buChar char="ü"/>
            </a:pPr>
            <a:endParaRPr lang="en-US" dirty="0">
              <a:solidFill>
                <a:srgbClr val="175485"/>
              </a:solidFill>
            </a:endParaRPr>
          </a:p>
        </p:txBody>
      </p:sp>
      <p:sp>
        <p:nvSpPr>
          <p:cNvPr id="5" name="TextBox 4">
            <a:extLst>
              <a:ext uri="{FF2B5EF4-FFF2-40B4-BE49-F238E27FC236}">
                <a16:creationId xmlns:a16="http://schemas.microsoft.com/office/drawing/2014/main" id="{DE73CE11-D956-3A9B-014E-53678AF4D5EA}"/>
              </a:ext>
            </a:extLst>
          </p:cNvPr>
          <p:cNvSpPr txBox="1"/>
          <p:nvPr/>
        </p:nvSpPr>
        <p:spPr>
          <a:xfrm>
            <a:off x="4982467" y="1307735"/>
            <a:ext cx="1963871" cy="369332"/>
          </a:xfrm>
          <a:prstGeom prst="rect">
            <a:avLst/>
          </a:prstGeom>
          <a:noFill/>
        </p:spPr>
        <p:txBody>
          <a:bodyPr wrap="none" rtlCol="0">
            <a:spAutoFit/>
          </a:bodyPr>
          <a:lstStyle/>
          <a:p>
            <a:r>
              <a:rPr lang="en-US" b="1" dirty="0">
                <a:solidFill>
                  <a:srgbClr val="175485"/>
                </a:solidFill>
              </a:rPr>
              <a:t>Nuclei Preparation</a:t>
            </a:r>
          </a:p>
        </p:txBody>
      </p:sp>
      <p:sp>
        <p:nvSpPr>
          <p:cNvPr id="7" name="Right Brace 6">
            <a:extLst>
              <a:ext uri="{FF2B5EF4-FFF2-40B4-BE49-F238E27FC236}">
                <a16:creationId xmlns:a16="http://schemas.microsoft.com/office/drawing/2014/main" id="{1939B2B1-E10E-E1C3-F6B5-F40829445D74}"/>
              </a:ext>
            </a:extLst>
          </p:cNvPr>
          <p:cNvSpPr/>
          <p:nvPr/>
        </p:nvSpPr>
        <p:spPr>
          <a:xfrm rot="16200000">
            <a:off x="5779738" y="232583"/>
            <a:ext cx="369331" cy="5225224"/>
          </a:xfrm>
          <a:prstGeom prst="rightBrace">
            <a:avLst/>
          </a:prstGeom>
          <a:ln w="28575">
            <a:solidFill>
              <a:srgbClr val="1754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EE928CE-8EDB-7369-C9DE-CD0C55A5AADD}"/>
              </a:ext>
            </a:extLst>
          </p:cNvPr>
          <p:cNvSpPr txBox="1"/>
          <p:nvPr/>
        </p:nvSpPr>
        <p:spPr>
          <a:xfrm>
            <a:off x="6325067" y="3571211"/>
            <a:ext cx="6096000" cy="369332"/>
          </a:xfrm>
          <a:prstGeom prst="rect">
            <a:avLst/>
          </a:prstGeom>
          <a:noFill/>
        </p:spPr>
        <p:txBody>
          <a:bodyPr wrap="square">
            <a:spAutoFit/>
          </a:bodyPr>
          <a:lstStyle/>
          <a:p>
            <a:pPr marL="285750" indent="-285750">
              <a:buFont typeface="Wingdings" pitchFamily="2" charset="2"/>
              <a:buChar char="ü"/>
            </a:pPr>
            <a:r>
              <a:rPr lang="en-US" dirty="0">
                <a:solidFill>
                  <a:srgbClr val="175485"/>
                </a:solidFill>
              </a:rPr>
              <a:t>Fix nuclei and cells for 10X RNA Fixed Profiling </a:t>
            </a:r>
          </a:p>
        </p:txBody>
      </p:sp>
      <p:sp>
        <p:nvSpPr>
          <p:cNvPr id="10" name="TextBox 9">
            <a:extLst>
              <a:ext uri="{FF2B5EF4-FFF2-40B4-BE49-F238E27FC236}">
                <a16:creationId xmlns:a16="http://schemas.microsoft.com/office/drawing/2014/main" id="{50386111-81AF-1352-1835-81983D2AA46B}"/>
              </a:ext>
            </a:extLst>
          </p:cNvPr>
          <p:cNvSpPr txBox="1"/>
          <p:nvPr/>
        </p:nvSpPr>
        <p:spPr>
          <a:xfrm>
            <a:off x="2369855" y="3156968"/>
            <a:ext cx="1778244" cy="369332"/>
          </a:xfrm>
          <a:prstGeom prst="rect">
            <a:avLst/>
          </a:prstGeom>
          <a:noFill/>
        </p:spPr>
        <p:txBody>
          <a:bodyPr wrap="none" rtlCol="0">
            <a:spAutoFit/>
          </a:bodyPr>
          <a:lstStyle/>
          <a:p>
            <a:r>
              <a:rPr lang="en-US" b="1" dirty="0">
                <a:solidFill>
                  <a:srgbClr val="FFC000"/>
                </a:solidFill>
              </a:rPr>
              <a:t>Honeycomb CLX</a:t>
            </a:r>
          </a:p>
        </p:txBody>
      </p:sp>
      <p:sp>
        <p:nvSpPr>
          <p:cNvPr id="11" name="TextBox 10">
            <a:extLst>
              <a:ext uri="{FF2B5EF4-FFF2-40B4-BE49-F238E27FC236}">
                <a16:creationId xmlns:a16="http://schemas.microsoft.com/office/drawing/2014/main" id="{939314AB-2444-DFCA-3AD8-B76345E3F891}"/>
              </a:ext>
            </a:extLst>
          </p:cNvPr>
          <p:cNvSpPr txBox="1"/>
          <p:nvPr/>
        </p:nvSpPr>
        <p:spPr>
          <a:xfrm>
            <a:off x="7780964" y="3156968"/>
            <a:ext cx="1592103" cy="369332"/>
          </a:xfrm>
          <a:prstGeom prst="rect">
            <a:avLst/>
          </a:prstGeom>
          <a:noFill/>
        </p:spPr>
        <p:txBody>
          <a:bodyPr wrap="none" rtlCol="0">
            <a:spAutoFit/>
          </a:bodyPr>
          <a:lstStyle/>
          <a:p>
            <a:r>
              <a:rPr lang="en-US" b="1" dirty="0">
                <a:solidFill>
                  <a:srgbClr val="00B050"/>
                </a:solidFill>
              </a:rPr>
              <a:t>10X Genomics</a:t>
            </a:r>
          </a:p>
        </p:txBody>
      </p:sp>
      <p:sp>
        <p:nvSpPr>
          <p:cNvPr id="13" name="TextBox 12">
            <a:extLst>
              <a:ext uri="{FF2B5EF4-FFF2-40B4-BE49-F238E27FC236}">
                <a16:creationId xmlns:a16="http://schemas.microsoft.com/office/drawing/2014/main" id="{8208E587-E600-B2DB-B34C-F8E4C0187664}"/>
              </a:ext>
            </a:extLst>
          </p:cNvPr>
          <p:cNvSpPr txBox="1"/>
          <p:nvPr/>
        </p:nvSpPr>
        <p:spPr>
          <a:xfrm>
            <a:off x="1062224" y="3526300"/>
            <a:ext cx="6277706" cy="369332"/>
          </a:xfrm>
          <a:prstGeom prst="rect">
            <a:avLst/>
          </a:prstGeom>
          <a:noFill/>
        </p:spPr>
        <p:txBody>
          <a:bodyPr wrap="square">
            <a:spAutoFit/>
          </a:bodyPr>
          <a:lstStyle/>
          <a:p>
            <a:pPr marL="285750" indent="-285750">
              <a:buFont typeface="Wingdings" pitchFamily="2" charset="2"/>
              <a:buChar char="ü"/>
            </a:pPr>
            <a:r>
              <a:rPr lang="en-US" dirty="0">
                <a:solidFill>
                  <a:srgbClr val="175485"/>
                </a:solidFill>
              </a:rPr>
              <a:t>Load Honeycomb HIVES with live nuclei and cells</a:t>
            </a:r>
          </a:p>
        </p:txBody>
      </p:sp>
    </p:spTree>
    <p:extLst>
      <p:ext uri="{BB962C8B-B14F-4D97-AF65-F5344CB8AC3E}">
        <p14:creationId xmlns:p14="http://schemas.microsoft.com/office/powerpoint/2010/main" val="72284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pic>
        <p:nvPicPr>
          <p:cNvPr id="250" name="Google Shape;250;g109004492d9_2_66"/>
          <p:cNvPicPr preferRelativeResize="0"/>
          <p:nvPr/>
        </p:nvPicPr>
        <p:blipFill rotWithShape="1">
          <a:blip r:embed="rId3">
            <a:alphaModFix/>
          </a:blip>
          <a:srcRect l="5249" t="11388" b="4123"/>
          <a:stretch/>
        </p:blipFill>
        <p:spPr>
          <a:xfrm>
            <a:off x="8496268" y="2097600"/>
            <a:ext cx="2945201" cy="2386368"/>
          </a:xfrm>
          <a:prstGeom prst="rect">
            <a:avLst/>
          </a:prstGeom>
          <a:noFill/>
          <a:ln>
            <a:noFill/>
          </a:ln>
        </p:spPr>
      </p:pic>
      <p:grpSp>
        <p:nvGrpSpPr>
          <p:cNvPr id="251" name="Google Shape;251;g109004492d9_2_66"/>
          <p:cNvGrpSpPr/>
          <p:nvPr/>
        </p:nvGrpSpPr>
        <p:grpSpPr>
          <a:xfrm>
            <a:off x="611965" y="1988946"/>
            <a:ext cx="7694175" cy="2603676"/>
            <a:chOff x="154175" y="1515575"/>
            <a:chExt cx="5505276" cy="1776526"/>
          </a:xfrm>
        </p:grpSpPr>
        <p:pic>
          <p:nvPicPr>
            <p:cNvPr id="252" name="Google Shape;252;g109004492d9_2_66"/>
            <p:cNvPicPr preferRelativeResize="0"/>
            <p:nvPr/>
          </p:nvPicPr>
          <p:blipFill rotWithShape="1">
            <a:blip r:embed="rId4">
              <a:alphaModFix/>
            </a:blip>
            <a:srcRect l="4951" t="47912" r="44576" b="6954"/>
            <a:stretch/>
          </p:blipFill>
          <p:spPr>
            <a:xfrm>
              <a:off x="154175" y="1515575"/>
              <a:ext cx="4615351" cy="1776526"/>
            </a:xfrm>
            <a:prstGeom prst="rect">
              <a:avLst/>
            </a:prstGeom>
            <a:noFill/>
            <a:ln>
              <a:noFill/>
            </a:ln>
          </p:spPr>
        </p:pic>
        <p:pic>
          <p:nvPicPr>
            <p:cNvPr id="253" name="Google Shape;253;g109004492d9_2_66"/>
            <p:cNvPicPr preferRelativeResize="0"/>
            <p:nvPr/>
          </p:nvPicPr>
          <p:blipFill rotWithShape="1">
            <a:blip r:embed="rId4">
              <a:alphaModFix/>
            </a:blip>
            <a:srcRect l="55127" t="63551" r="35887" b="20293"/>
            <a:stretch/>
          </p:blipFill>
          <p:spPr>
            <a:xfrm>
              <a:off x="4837875" y="2166150"/>
              <a:ext cx="821576" cy="635925"/>
            </a:xfrm>
            <a:prstGeom prst="rect">
              <a:avLst/>
            </a:prstGeom>
            <a:noFill/>
            <a:ln>
              <a:noFill/>
            </a:ln>
          </p:spPr>
        </p:pic>
      </p:grpSp>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55" name="Google Shape;255;g109004492d9_2_66"/>
          <p:cNvSpPr txBox="1"/>
          <p:nvPr/>
        </p:nvSpPr>
        <p:spPr>
          <a:xfrm>
            <a:off x="8844100" y="4550618"/>
            <a:ext cx="2391200" cy="615513"/>
          </a:xfrm>
          <a:prstGeom prst="rect">
            <a:avLst/>
          </a:prstGeom>
          <a:noFill/>
          <a:ln>
            <a:noFill/>
          </a:ln>
        </p:spPr>
        <p:txBody>
          <a:bodyPr spcFirstLastPara="1" wrap="square" lIns="121900" tIns="121900" rIns="121900" bIns="121900" anchor="t" anchorCtr="0">
            <a:spAutoFit/>
          </a:bodyPr>
          <a:lstStyle/>
          <a:p>
            <a:r>
              <a:rPr lang="en-US" sz="2400" b="1">
                <a:latin typeface="IBM Plex Sans"/>
                <a:ea typeface="IBM Plex Sans"/>
                <a:cs typeface="IBM Plex Sans"/>
                <a:sym typeface="IBM Plex Sans"/>
              </a:rPr>
              <a:t>Data Analysis</a:t>
            </a:r>
            <a:endParaRPr sz="2400" b="1">
              <a:latin typeface="IBM Plex Sans"/>
              <a:ea typeface="IBM Plex Sans"/>
              <a:cs typeface="IBM Plex Sans"/>
              <a:sym typeface="IBM Plex Sans"/>
            </a:endParaRPr>
          </a:p>
        </p:txBody>
      </p:sp>
      <p:sp>
        <p:nvSpPr>
          <p:cNvPr id="256" name="Google Shape;256;g109004492d9_2_66"/>
          <p:cNvSpPr txBox="1"/>
          <p:nvPr/>
        </p:nvSpPr>
        <p:spPr>
          <a:xfrm>
            <a:off x="3044100" y="6229167"/>
            <a:ext cx="9476350" cy="451302"/>
          </a:xfrm>
          <a:prstGeom prst="rect">
            <a:avLst/>
          </a:prstGeom>
          <a:noFill/>
          <a:ln>
            <a:noFill/>
          </a:ln>
        </p:spPr>
        <p:txBody>
          <a:bodyPr spcFirstLastPara="1" wrap="square" lIns="121900" tIns="121900" rIns="121900" bIns="121900" anchor="t" anchorCtr="0">
            <a:spAutoFit/>
          </a:bodyPr>
          <a:lstStyle/>
          <a:p>
            <a:r>
              <a:rPr lang="en-US" sz="1333">
                <a:solidFill>
                  <a:schemeClr val="dk2"/>
                </a:solidFill>
              </a:rPr>
              <a:t>﻿”Bulk RNA sequencing vs Single-cell RNA sequencing”, Velmeshev (2019)</a:t>
            </a:r>
            <a:endParaRPr sz="1333">
              <a:solidFill>
                <a:schemeClr val="dk2"/>
              </a:solidFill>
            </a:endParaRPr>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General overview of single-cell RNA workflows</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4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There are many single-cell RNA sequencing methods</a:t>
            </a:r>
            <a:endParaRPr dirty="0">
              <a:solidFill>
                <a:srgbClr val="020056"/>
              </a:solidFill>
            </a:endParaRPr>
          </a:p>
        </p:txBody>
      </p:sp>
      <p:pic>
        <p:nvPicPr>
          <p:cNvPr id="6" name="Picture 5" descr="A table of informational data&#10;&#10;Description automatically generated with medium confidence">
            <a:extLst>
              <a:ext uri="{FF2B5EF4-FFF2-40B4-BE49-F238E27FC236}">
                <a16:creationId xmlns:a16="http://schemas.microsoft.com/office/drawing/2014/main" id="{82EF4DAF-58D9-E505-0769-4A1C69E3FE1E}"/>
              </a:ext>
            </a:extLst>
          </p:cNvPr>
          <p:cNvPicPr>
            <a:picLocks noChangeAspect="1"/>
          </p:cNvPicPr>
          <p:nvPr/>
        </p:nvPicPr>
        <p:blipFill>
          <a:blip r:embed="rId3"/>
          <a:stretch>
            <a:fillRect/>
          </a:stretch>
        </p:blipFill>
        <p:spPr>
          <a:xfrm>
            <a:off x="2241998" y="959632"/>
            <a:ext cx="7708003" cy="5395602"/>
          </a:xfrm>
          <a:prstGeom prst="rect">
            <a:avLst/>
          </a:prstGeom>
        </p:spPr>
      </p:pic>
    </p:spTree>
    <p:extLst>
      <p:ext uri="{BB962C8B-B14F-4D97-AF65-F5344CB8AC3E}">
        <p14:creationId xmlns:p14="http://schemas.microsoft.com/office/powerpoint/2010/main" val="37630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Nuclei Extraction Procedure</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F4DF1A7-FCEA-6DC3-716E-8331ABF3EC28}"/>
              </a:ext>
            </a:extLst>
          </p:cNvPr>
          <p:cNvPicPr>
            <a:picLocks noChangeAspect="1"/>
          </p:cNvPicPr>
          <p:nvPr/>
        </p:nvPicPr>
        <p:blipFill>
          <a:blip r:embed="rId4"/>
          <a:stretch>
            <a:fillRect/>
          </a:stretch>
        </p:blipFill>
        <p:spPr>
          <a:xfrm>
            <a:off x="0" y="1257212"/>
            <a:ext cx="9017877" cy="4162097"/>
          </a:xfrm>
          <a:prstGeom prst="rect">
            <a:avLst/>
          </a:prstGeom>
        </p:spPr>
      </p:pic>
      <p:sp>
        <p:nvSpPr>
          <p:cNvPr id="10" name="TextBox 9">
            <a:extLst>
              <a:ext uri="{FF2B5EF4-FFF2-40B4-BE49-F238E27FC236}">
                <a16:creationId xmlns:a16="http://schemas.microsoft.com/office/drawing/2014/main" id="{F325B2C6-EE8A-D0E9-2DBA-012D43537807}"/>
              </a:ext>
            </a:extLst>
          </p:cNvPr>
          <p:cNvSpPr txBox="1"/>
          <p:nvPr/>
        </p:nvSpPr>
        <p:spPr>
          <a:xfrm>
            <a:off x="84083" y="4876065"/>
            <a:ext cx="6096000" cy="276999"/>
          </a:xfrm>
          <a:prstGeom prst="rect">
            <a:avLst/>
          </a:prstGeom>
          <a:noFill/>
        </p:spPr>
        <p:txBody>
          <a:bodyPr wrap="square">
            <a:spAutoFit/>
          </a:bodyPr>
          <a:lstStyle/>
          <a:p>
            <a:r>
              <a:rPr lang="en-US" sz="1200" dirty="0"/>
              <a:t>Created with </a:t>
            </a:r>
            <a:r>
              <a:rPr lang="en-US" sz="1200" dirty="0" err="1"/>
              <a:t>BioRender.com</a:t>
            </a:r>
            <a:endParaRPr lang="en-US" sz="1200" dirty="0"/>
          </a:p>
        </p:txBody>
      </p:sp>
      <p:sp>
        <p:nvSpPr>
          <p:cNvPr id="11" name="TextBox 10">
            <a:extLst>
              <a:ext uri="{FF2B5EF4-FFF2-40B4-BE49-F238E27FC236}">
                <a16:creationId xmlns:a16="http://schemas.microsoft.com/office/drawing/2014/main" id="{D3AA6571-5CB6-118C-6771-3B9D5D4058EB}"/>
              </a:ext>
            </a:extLst>
          </p:cNvPr>
          <p:cNvSpPr txBox="1"/>
          <p:nvPr/>
        </p:nvSpPr>
        <p:spPr>
          <a:xfrm>
            <a:off x="9017877" y="2574991"/>
            <a:ext cx="2680138" cy="1477328"/>
          </a:xfrm>
          <a:prstGeom prst="rect">
            <a:avLst/>
          </a:prstGeom>
          <a:noFill/>
        </p:spPr>
        <p:txBody>
          <a:bodyPr wrap="square" rtlCol="0">
            <a:spAutoFit/>
          </a:bodyPr>
          <a:lstStyle/>
          <a:p>
            <a:r>
              <a:rPr lang="en-US" dirty="0"/>
              <a:t>Special Considerations</a:t>
            </a:r>
          </a:p>
          <a:p>
            <a:pPr marL="285750" indent="-285750">
              <a:buFont typeface="Arial" panose="020B0604020202020204" pitchFamily="34" charset="0"/>
              <a:buChar char="•"/>
            </a:pPr>
            <a:r>
              <a:rPr lang="en-US" dirty="0"/>
              <a:t>Work fast!</a:t>
            </a:r>
          </a:p>
          <a:p>
            <a:pPr marL="285750" indent="-285750">
              <a:buFont typeface="Arial" panose="020B0604020202020204" pitchFamily="34" charset="0"/>
              <a:buChar char="•"/>
            </a:pPr>
            <a:r>
              <a:rPr lang="en-US" dirty="0"/>
              <a:t>Clean up steps are essential for retaining good quality nuclei </a:t>
            </a:r>
          </a:p>
        </p:txBody>
      </p:sp>
    </p:spTree>
    <p:extLst>
      <p:ext uri="{BB962C8B-B14F-4D97-AF65-F5344CB8AC3E}">
        <p14:creationId xmlns:p14="http://schemas.microsoft.com/office/powerpoint/2010/main" val="180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age22image34727056">
            <a:extLst>
              <a:ext uri="{FF2B5EF4-FFF2-40B4-BE49-F238E27FC236}">
                <a16:creationId xmlns:a16="http://schemas.microsoft.com/office/drawing/2014/main" id="{91B8C86A-81F4-FB65-58F1-AD020D26E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95225"/>
            <a:ext cx="5641942"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667C4AEC-75DB-F604-EABB-50128D8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575" y="3101702"/>
            <a:ext cx="6768825" cy="302297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6;p29">
            <a:extLst>
              <a:ext uri="{FF2B5EF4-FFF2-40B4-BE49-F238E27FC236}">
                <a16:creationId xmlns:a16="http://schemas.microsoft.com/office/drawing/2014/main" id="{C5195A9D-6FE6-5308-925F-CD190637F7D0}"/>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Cell Counting using a Hemocytometer</a:t>
            </a:r>
            <a:endParaRPr dirty="0">
              <a:solidFill>
                <a:srgbClr val="020056"/>
              </a:solidFill>
            </a:endParaRPr>
          </a:p>
        </p:txBody>
      </p:sp>
      <p:pic>
        <p:nvPicPr>
          <p:cNvPr id="2" name="Picture 2" descr="Universidad de los Andes Online Courses | Coursera">
            <a:extLst>
              <a:ext uri="{FF2B5EF4-FFF2-40B4-BE49-F238E27FC236}">
                <a16:creationId xmlns:a16="http://schemas.microsoft.com/office/drawing/2014/main" id="{8E8A58D0-1318-2BC1-1C27-7485805522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logo&#10;&#10;Description automatically generated">
            <a:extLst>
              <a:ext uri="{FF2B5EF4-FFF2-40B4-BE49-F238E27FC236}">
                <a16:creationId xmlns:a16="http://schemas.microsoft.com/office/drawing/2014/main" id="{078B0C91-AE26-F175-2ED9-940B1938E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CEB973-1AFA-21D4-813C-836E01ABB5F3}"/>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017948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5" name="Picture 4" descr="A picture containing furniture, cabinet, indoor&#10;&#10;Description automatically generated">
            <a:extLst>
              <a:ext uri="{FF2B5EF4-FFF2-40B4-BE49-F238E27FC236}">
                <a16:creationId xmlns:a16="http://schemas.microsoft.com/office/drawing/2014/main" id="{AEB81EE4-8EB2-EE7C-987B-E2008343615A}"/>
              </a:ext>
            </a:extLst>
          </p:cNvPr>
          <p:cNvPicPr>
            <a:picLocks noChangeAspect="1"/>
          </p:cNvPicPr>
          <p:nvPr/>
        </p:nvPicPr>
        <p:blipFill>
          <a:blip r:embed="rId3"/>
          <a:stretch>
            <a:fillRect/>
          </a:stretch>
        </p:blipFill>
        <p:spPr>
          <a:xfrm>
            <a:off x="737089" y="1445069"/>
            <a:ext cx="5276850" cy="3967864"/>
          </a:xfrm>
          <a:prstGeom prst="rect">
            <a:avLst/>
          </a:prstGeom>
        </p:spPr>
      </p:pic>
      <p:pic>
        <p:nvPicPr>
          <p:cNvPr id="7" name="Picture 6" descr="A picture containing text, square, outdoor object&#10;&#10;Description automatically generated">
            <a:extLst>
              <a:ext uri="{FF2B5EF4-FFF2-40B4-BE49-F238E27FC236}">
                <a16:creationId xmlns:a16="http://schemas.microsoft.com/office/drawing/2014/main" id="{593642ED-D1E1-8983-9D43-C56318530176}"/>
              </a:ext>
            </a:extLst>
          </p:cNvPr>
          <p:cNvPicPr>
            <a:picLocks noChangeAspect="1"/>
          </p:cNvPicPr>
          <p:nvPr/>
        </p:nvPicPr>
        <p:blipFill>
          <a:blip r:embed="rId4"/>
          <a:stretch>
            <a:fillRect/>
          </a:stretch>
        </p:blipFill>
        <p:spPr>
          <a:xfrm>
            <a:off x="6187551" y="1445068"/>
            <a:ext cx="5225966" cy="3967863"/>
          </a:xfrm>
          <a:prstGeom prst="rect">
            <a:avLst/>
          </a:prstGeom>
        </p:spPr>
      </p:pic>
      <p:sp>
        <p:nvSpPr>
          <p:cNvPr id="3" name="Google Shape;446;p29">
            <a:extLst>
              <a:ext uri="{FF2B5EF4-FFF2-40B4-BE49-F238E27FC236}">
                <a16:creationId xmlns:a16="http://schemas.microsoft.com/office/drawing/2014/main" id="{6470AD6D-CFF2-8575-60F7-D56962B065C2}"/>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Live vs dead cells on the hemocytometer</a:t>
            </a:r>
            <a:endParaRPr dirty="0">
              <a:solidFill>
                <a:srgbClr val="020056"/>
              </a:solidFill>
            </a:endParaRPr>
          </a:p>
        </p:txBody>
      </p:sp>
      <p:pic>
        <p:nvPicPr>
          <p:cNvPr id="2" name="Picture 2" descr="Universidad de los Andes Online Courses | Coursera">
            <a:extLst>
              <a:ext uri="{FF2B5EF4-FFF2-40B4-BE49-F238E27FC236}">
                <a16:creationId xmlns:a16="http://schemas.microsoft.com/office/drawing/2014/main" id="{B908D3E6-03C9-A684-82F5-5E66623CF0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5707C6C2-F8BD-D52F-0B2B-9987AC77EC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5C7A4216-5328-B9CC-1E5A-12971F20916C}"/>
              </a:ext>
            </a:extLst>
          </p:cNvPr>
          <p:cNvPicPr>
            <a:picLocks noChangeAspect="1"/>
          </p:cNvPicPr>
          <p:nvPr/>
        </p:nvPicPr>
        <p:blipFill>
          <a:blip r:embed="rId7"/>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24513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Overview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recovery work process&#10;&#10;Description automatically generated">
            <a:extLst>
              <a:ext uri="{FF2B5EF4-FFF2-40B4-BE49-F238E27FC236}">
                <a16:creationId xmlns:a16="http://schemas.microsoft.com/office/drawing/2014/main" id="{F2C1B5D7-2E74-C83F-44D5-8AEBDA328309}"/>
              </a:ext>
            </a:extLst>
          </p:cNvPr>
          <p:cNvPicPr>
            <a:picLocks noChangeAspect="1"/>
          </p:cNvPicPr>
          <p:nvPr/>
        </p:nvPicPr>
        <p:blipFill>
          <a:blip r:embed="rId4"/>
          <a:stretch>
            <a:fillRect/>
          </a:stretch>
        </p:blipFill>
        <p:spPr>
          <a:xfrm>
            <a:off x="217038" y="3537765"/>
            <a:ext cx="5688784" cy="1888393"/>
          </a:xfrm>
          <a:prstGeom prst="rect">
            <a:avLst/>
          </a:prstGeom>
        </p:spPr>
      </p:pic>
      <p:pic>
        <p:nvPicPr>
          <p:cNvPr id="7" name="Picture 6" descr="A diagram of steps to workflow&#10;&#10;Description automatically generated">
            <a:extLst>
              <a:ext uri="{FF2B5EF4-FFF2-40B4-BE49-F238E27FC236}">
                <a16:creationId xmlns:a16="http://schemas.microsoft.com/office/drawing/2014/main" id="{D423F7B0-62CA-361C-EA0E-7B9AA128E4A3}"/>
              </a:ext>
            </a:extLst>
          </p:cNvPr>
          <p:cNvPicPr>
            <a:picLocks noChangeAspect="1"/>
          </p:cNvPicPr>
          <p:nvPr/>
        </p:nvPicPr>
        <p:blipFill>
          <a:blip r:embed="rId5"/>
          <a:stretch>
            <a:fillRect/>
          </a:stretch>
        </p:blipFill>
        <p:spPr>
          <a:xfrm>
            <a:off x="217038" y="1431842"/>
            <a:ext cx="5774591" cy="1663865"/>
          </a:xfrm>
          <a:prstGeom prst="rect">
            <a:avLst/>
          </a:prstGeom>
        </p:spPr>
      </p:pic>
      <p:pic>
        <p:nvPicPr>
          <p:cNvPr id="10" name="Picture 9" descr="A white text on an orange background&#10;&#10;Description automatically generated">
            <a:extLst>
              <a:ext uri="{FF2B5EF4-FFF2-40B4-BE49-F238E27FC236}">
                <a16:creationId xmlns:a16="http://schemas.microsoft.com/office/drawing/2014/main" id="{A40406CB-F096-114E-C58D-D0535AC35D2A}"/>
              </a:ext>
            </a:extLst>
          </p:cNvPr>
          <p:cNvPicPr>
            <a:picLocks noChangeAspect="1"/>
          </p:cNvPicPr>
          <p:nvPr/>
        </p:nvPicPr>
        <p:blipFill>
          <a:blip r:embed="rId6"/>
          <a:stretch>
            <a:fillRect/>
          </a:stretch>
        </p:blipFill>
        <p:spPr>
          <a:xfrm>
            <a:off x="9565542" y="197257"/>
            <a:ext cx="2451100" cy="571500"/>
          </a:xfrm>
          <a:prstGeom prst="rect">
            <a:avLst/>
          </a:prstGeom>
        </p:spPr>
      </p:pic>
      <p:sp>
        <p:nvSpPr>
          <p:cNvPr id="11" name="TextBox 10">
            <a:extLst>
              <a:ext uri="{FF2B5EF4-FFF2-40B4-BE49-F238E27FC236}">
                <a16:creationId xmlns:a16="http://schemas.microsoft.com/office/drawing/2014/main" id="{F3ABD5F7-C48F-12BC-EAFE-A6FE364AC554}"/>
              </a:ext>
            </a:extLst>
          </p:cNvPr>
          <p:cNvSpPr txBox="1"/>
          <p:nvPr/>
        </p:nvSpPr>
        <p:spPr>
          <a:xfrm>
            <a:off x="4056185" y="1431842"/>
            <a:ext cx="2039815" cy="369332"/>
          </a:xfrm>
          <a:prstGeom prst="rect">
            <a:avLst/>
          </a:prstGeom>
          <a:noFill/>
        </p:spPr>
        <p:txBody>
          <a:bodyPr wrap="square" rtlCol="0">
            <a:spAutoFit/>
          </a:bodyPr>
          <a:lstStyle/>
          <a:p>
            <a:r>
              <a:rPr lang="en-US" b="1" dirty="0"/>
              <a:t>~ 30 min</a:t>
            </a:r>
          </a:p>
        </p:txBody>
      </p:sp>
      <p:pic>
        <p:nvPicPr>
          <p:cNvPr id="12" name="Picture 11" descr="A close-up of a diagram&#10;&#10;Description automatically generated">
            <a:extLst>
              <a:ext uri="{FF2B5EF4-FFF2-40B4-BE49-F238E27FC236}">
                <a16:creationId xmlns:a16="http://schemas.microsoft.com/office/drawing/2014/main" id="{F63D6C7F-AC29-CF7F-FCBA-8255EDD20A2B}"/>
              </a:ext>
            </a:extLst>
          </p:cNvPr>
          <p:cNvPicPr>
            <a:picLocks noChangeAspect="1"/>
          </p:cNvPicPr>
          <p:nvPr/>
        </p:nvPicPr>
        <p:blipFill rotWithShape="1">
          <a:blip r:embed="rId7"/>
          <a:srcRect l="1597" t="-1" r="45818" b="-1240"/>
          <a:stretch/>
        </p:blipFill>
        <p:spPr>
          <a:xfrm>
            <a:off x="6268812" y="1124721"/>
            <a:ext cx="4087093" cy="2585028"/>
          </a:xfrm>
          <a:prstGeom prst="rect">
            <a:avLst/>
          </a:prstGeom>
        </p:spPr>
      </p:pic>
      <p:pic>
        <p:nvPicPr>
          <p:cNvPr id="13" name="Picture 12" descr="A close-up of a diagram&#10;&#10;Description automatically generated">
            <a:extLst>
              <a:ext uri="{FF2B5EF4-FFF2-40B4-BE49-F238E27FC236}">
                <a16:creationId xmlns:a16="http://schemas.microsoft.com/office/drawing/2014/main" id="{A272200C-E636-E695-8985-A9BF0845D756}"/>
              </a:ext>
            </a:extLst>
          </p:cNvPr>
          <p:cNvPicPr>
            <a:picLocks noChangeAspect="1"/>
          </p:cNvPicPr>
          <p:nvPr/>
        </p:nvPicPr>
        <p:blipFill rotWithShape="1">
          <a:blip r:embed="rId7"/>
          <a:srcRect l="52708" t="41423" r="835" b="-1240"/>
          <a:stretch/>
        </p:blipFill>
        <p:spPr>
          <a:xfrm>
            <a:off x="6324305" y="3898811"/>
            <a:ext cx="3610842" cy="1527347"/>
          </a:xfrm>
          <a:prstGeom prst="rect">
            <a:avLst/>
          </a:prstGeom>
        </p:spPr>
      </p:pic>
    </p:spTree>
    <p:extLst>
      <p:ext uri="{BB962C8B-B14F-4D97-AF65-F5344CB8AC3E}">
        <p14:creationId xmlns:p14="http://schemas.microsoft.com/office/powerpoint/2010/main" val="348841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Honeycomb CLX Contents </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set of tools&#10;&#10;Description automatically generated">
            <a:extLst>
              <a:ext uri="{FF2B5EF4-FFF2-40B4-BE49-F238E27FC236}">
                <a16:creationId xmlns:a16="http://schemas.microsoft.com/office/drawing/2014/main" id="{74A31897-7E89-8027-CF11-B8A2642C7297}"/>
              </a:ext>
            </a:extLst>
          </p:cNvPr>
          <p:cNvPicPr>
            <a:picLocks noChangeAspect="1"/>
          </p:cNvPicPr>
          <p:nvPr/>
        </p:nvPicPr>
        <p:blipFill rotWithShape="1">
          <a:blip r:embed="rId4"/>
          <a:srcRect t="2614"/>
          <a:stretch/>
        </p:blipFill>
        <p:spPr>
          <a:xfrm>
            <a:off x="2700282" y="1320252"/>
            <a:ext cx="6959600" cy="4217495"/>
          </a:xfrm>
          <a:prstGeom prst="rect">
            <a:avLst/>
          </a:prstGeom>
        </p:spPr>
      </p:pic>
      <p:pic>
        <p:nvPicPr>
          <p:cNvPr id="7" name="Picture 6" descr="A white text on an orange background&#10;&#10;Description automatically generated">
            <a:extLst>
              <a:ext uri="{FF2B5EF4-FFF2-40B4-BE49-F238E27FC236}">
                <a16:creationId xmlns:a16="http://schemas.microsoft.com/office/drawing/2014/main" id="{A2647125-CB54-D4F7-90A9-557CCE7E0FFD}"/>
              </a:ext>
            </a:extLst>
          </p:cNvPr>
          <p:cNvPicPr>
            <a:picLocks noChangeAspect="1"/>
          </p:cNvPicPr>
          <p:nvPr/>
        </p:nvPicPr>
        <p:blipFill>
          <a:blip r:embed="rId5"/>
          <a:stretch>
            <a:fillRect/>
          </a:stretch>
        </p:blipFill>
        <p:spPr>
          <a:xfrm>
            <a:off x="9565542" y="197257"/>
            <a:ext cx="2451100" cy="571500"/>
          </a:xfrm>
          <a:prstGeom prst="rect">
            <a:avLst/>
          </a:prstGeom>
        </p:spPr>
      </p:pic>
    </p:spTree>
    <p:extLst>
      <p:ext uri="{BB962C8B-B14F-4D97-AF65-F5344CB8AC3E}">
        <p14:creationId xmlns:p14="http://schemas.microsoft.com/office/powerpoint/2010/main" val="2039209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34467</TotalTime>
  <Words>1227</Words>
  <Application>Microsoft Macintosh PowerPoint</Application>
  <PresentationFormat>Widescreen</PresentationFormat>
  <Paragraphs>75</Paragraphs>
  <Slides>14</Slides>
  <Notes>13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Avenir</vt:lpstr>
      <vt:lpstr>Avenir Book</vt:lpstr>
      <vt:lpstr>Calibri</vt:lpstr>
      <vt:lpstr>Calibri Light</vt:lpstr>
      <vt:lpstr>Helvetica</vt:lpstr>
      <vt:lpstr>IBM Plex Sans</vt:lpstr>
      <vt:lpstr>Wingdings</vt:lpstr>
      <vt:lpstr>Office Theme</vt:lpstr>
      <vt:lpstr>2024 Single Cell Workship Colombia: Day 1 Nuclei Isolation and Cell 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10X Chromium Fixed RNA Profiling –Overview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Tissue Dissociation for Single Cell RNA sequencing</dc:title>
  <dc:creator>Sarah Ingabire</dc:creator>
  <cp:lastModifiedBy>Sarah Lynne Quinn</cp:lastModifiedBy>
  <cp:revision>52</cp:revision>
  <dcterms:created xsi:type="dcterms:W3CDTF">2023-02-28T22:59:24Z</dcterms:created>
  <dcterms:modified xsi:type="dcterms:W3CDTF">2024-08-02T19:38:24Z</dcterms:modified>
</cp:coreProperties>
</file>